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6858000" cy="9906000" type="A4"/>
  <p:notesSz cx="8496300" cy="12344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CE8"/>
    <a:srgbClr val="E6F650"/>
    <a:srgbClr val="CC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-84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681730" cy="618598"/>
          </a:xfrm>
          <a:prstGeom prst="rect">
            <a:avLst/>
          </a:prstGeom>
        </p:spPr>
        <p:txBody>
          <a:bodyPr vert="horz" lIns="113387" tIns="56694" rIns="113387" bIns="56694" rtlCol="0"/>
          <a:lstStyle>
            <a:lvl1pPr algn="l">
              <a:defRPr sz="15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812605" y="2"/>
            <a:ext cx="3681730" cy="618598"/>
          </a:xfrm>
          <a:prstGeom prst="rect">
            <a:avLst/>
          </a:prstGeom>
        </p:spPr>
        <p:txBody>
          <a:bodyPr vert="horz" lIns="113387" tIns="56694" rIns="113387" bIns="56694" rtlCol="0"/>
          <a:lstStyle>
            <a:lvl1pPr algn="r">
              <a:defRPr sz="1500"/>
            </a:lvl1pPr>
          </a:lstStyle>
          <a:p>
            <a:fld id="{EFAA1035-6D4E-4D99-8182-011C3246AA62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806700" y="1543050"/>
            <a:ext cx="2882900" cy="4165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3387" tIns="56694" rIns="113387" bIns="5669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849630" y="5941704"/>
            <a:ext cx="6797040" cy="4860140"/>
          </a:xfrm>
          <a:prstGeom prst="rect">
            <a:avLst/>
          </a:prstGeom>
        </p:spPr>
        <p:txBody>
          <a:bodyPr vert="horz" lIns="113387" tIns="56694" rIns="113387" bIns="56694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11725802"/>
            <a:ext cx="3681730" cy="618598"/>
          </a:xfrm>
          <a:prstGeom prst="rect">
            <a:avLst/>
          </a:prstGeom>
        </p:spPr>
        <p:txBody>
          <a:bodyPr vert="horz" lIns="113387" tIns="56694" rIns="113387" bIns="56694" rtlCol="0" anchor="b"/>
          <a:lstStyle>
            <a:lvl1pPr algn="l">
              <a:defRPr sz="15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812605" y="11725802"/>
            <a:ext cx="3681730" cy="618598"/>
          </a:xfrm>
          <a:prstGeom prst="rect">
            <a:avLst/>
          </a:prstGeom>
        </p:spPr>
        <p:txBody>
          <a:bodyPr vert="horz" lIns="113387" tIns="56694" rIns="113387" bIns="56694" rtlCol="0" anchor="b"/>
          <a:lstStyle>
            <a:lvl1pPr algn="r">
              <a:defRPr sz="1500"/>
            </a:lvl1pPr>
          </a:lstStyle>
          <a:p>
            <a:fld id="{5AD30221-2959-481C-9556-4F0989BB62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24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54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72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33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80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83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080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50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56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55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80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F7D02-B8FE-40AE-A701-3A90CA93EEFA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F75D-8C1D-4F55-90C1-0B08FEF05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72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一張含有 大自然, 水, 人 的圖片&#10;&#10;自動產生的描述">
            <a:extLst>
              <a:ext uri="{FF2B5EF4-FFF2-40B4-BE49-F238E27FC236}">
                <a16:creationId xmlns:a16="http://schemas.microsoft.com/office/drawing/2014/main" id="{28ED1CB6-F54B-4AC9-AFD1-2EE39E9AB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311" b="9439"/>
          <a:stretch/>
        </p:blipFill>
        <p:spPr>
          <a:xfrm>
            <a:off x="10" y="7384"/>
            <a:ext cx="6857980" cy="9905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65CDD826-397B-4894-9E0F-B6C6EF312686}"/>
              </a:ext>
            </a:extLst>
          </p:cNvPr>
          <p:cNvSpPr/>
          <p:nvPr/>
        </p:nvSpPr>
        <p:spPr>
          <a:xfrm>
            <a:off x="0" y="78378"/>
            <a:ext cx="68579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國立高雄科技大學</a:t>
            </a:r>
            <a:r>
              <a:rPr lang="en-US" altLang="zh-TW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楠梓校區</a:t>
            </a:r>
            <a:r>
              <a:rPr lang="en-US" altLang="zh-TW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67D3A49-3862-4D25-96F4-01F36CDA4B56}"/>
              </a:ext>
            </a:extLst>
          </p:cNvPr>
          <p:cNvSpPr/>
          <p:nvPr/>
        </p:nvSpPr>
        <p:spPr>
          <a:xfrm>
            <a:off x="138220" y="697832"/>
            <a:ext cx="649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教育部「生醫產業與新農業」跨領域人才培育計畫之</a:t>
            </a:r>
          </a:p>
          <a:p>
            <a:pPr algn="ctr"/>
            <a:r>
              <a:rPr lang="en-US" altLang="zh-TW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A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類「生醫產業與新農業學產研鏈結人才培育計畫」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AFA254E-71D8-42BF-9D0F-ABDDE0599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155675"/>
              </p:ext>
            </p:extLst>
          </p:nvPr>
        </p:nvGraphicFramePr>
        <p:xfrm>
          <a:off x="135000" y="1859864"/>
          <a:ext cx="6588001" cy="2375997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975985">
                  <a:extLst>
                    <a:ext uri="{9D8B030D-6E8A-4147-A177-3AD203B41FA5}">
                      <a16:colId xmlns:a16="http://schemas.microsoft.com/office/drawing/2014/main" val="3363399592"/>
                    </a:ext>
                  </a:extLst>
                </a:gridCol>
                <a:gridCol w="708297">
                  <a:extLst>
                    <a:ext uri="{9D8B030D-6E8A-4147-A177-3AD203B41FA5}">
                      <a16:colId xmlns:a16="http://schemas.microsoft.com/office/drawing/2014/main" val="1967391370"/>
                    </a:ext>
                  </a:extLst>
                </a:gridCol>
                <a:gridCol w="946511">
                  <a:extLst>
                    <a:ext uri="{9D8B030D-6E8A-4147-A177-3AD203B41FA5}">
                      <a16:colId xmlns:a16="http://schemas.microsoft.com/office/drawing/2014/main" val="3363925505"/>
                    </a:ext>
                  </a:extLst>
                </a:gridCol>
                <a:gridCol w="1112898">
                  <a:extLst>
                    <a:ext uri="{9D8B030D-6E8A-4147-A177-3AD203B41FA5}">
                      <a16:colId xmlns:a16="http://schemas.microsoft.com/office/drawing/2014/main" val="1920069339"/>
                    </a:ext>
                  </a:extLst>
                </a:gridCol>
                <a:gridCol w="844310">
                  <a:extLst>
                    <a:ext uri="{9D8B030D-6E8A-4147-A177-3AD203B41FA5}">
                      <a16:colId xmlns:a16="http://schemas.microsoft.com/office/drawing/2014/main" val="3049486001"/>
                    </a:ext>
                  </a:extLst>
                </a:gridCol>
              </a:tblGrid>
              <a:tr h="244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課程名稱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645" marR="61645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學分數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授課日期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授課時間</a:t>
                      </a: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授課人數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04710"/>
                  </a:ext>
                </a:extLst>
              </a:tr>
              <a:tr h="304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水產生物</a:t>
                      </a:r>
                      <a:r>
                        <a:rPr lang="zh-TW" altLang="en-US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基因表現分析</a:t>
                      </a:r>
                      <a:r>
                        <a:rPr lang="zh-TW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實驗</a:t>
                      </a:r>
                      <a:endParaRPr lang="zh-TW" sz="14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645" marR="61645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7/0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~7/1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TW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altLang="zh-TW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r>
                        <a:rPr lang="en-US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~17:00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89382"/>
                  </a:ext>
                </a:extLst>
              </a:tr>
              <a:tr h="304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水產生技與科技漁業</a:t>
                      </a:r>
                      <a:endParaRPr lang="zh-TW" sz="14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645" marR="61645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7/1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~7/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~16:00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271026"/>
                  </a:ext>
                </a:extLst>
              </a:tr>
              <a:tr h="30446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水產生物安全管理</a:t>
                      </a:r>
                      <a:endParaRPr lang="zh-TW" altLang="zh-TW" sz="14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645" marR="61645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7/20~7/25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09:30~16:00</a:t>
                      </a:r>
                      <a:endParaRPr lang="zh-TW" altLang="zh-TW" sz="14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56679"/>
                  </a:ext>
                </a:extLst>
              </a:tr>
              <a:tr h="304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分子檢測技術</a:t>
                      </a:r>
                      <a:endParaRPr lang="zh-TW" sz="14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645" marR="61645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7/27~8/01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09:30~16:00</a:t>
                      </a:r>
                      <a:endParaRPr lang="zh-TW" altLang="zh-TW" sz="14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803868"/>
                  </a:ext>
                </a:extLst>
              </a:tr>
              <a:tr h="304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水產生物分子育種</a:t>
                      </a:r>
                      <a:endParaRPr lang="zh-TW" sz="14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645" marR="61645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8/03~8/08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09:30~16:00</a:t>
                      </a:r>
                      <a:endParaRPr lang="zh-TW" altLang="zh-TW" sz="14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306352"/>
                  </a:ext>
                </a:extLst>
              </a:tr>
              <a:tr h="304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農生技產業法規實務</a:t>
                      </a:r>
                      <a:r>
                        <a:rPr lang="en-US" altLang="zh-TW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遠距授課</a:t>
                      </a:r>
                      <a:r>
                        <a:rPr lang="en-US" altLang="zh-TW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4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645" marR="61645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8/10~8/15</a:t>
                      </a:r>
                      <a:endParaRPr lang="zh-TW" altLang="zh-TW" sz="14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09:30~16:00</a:t>
                      </a:r>
                      <a:endParaRPr lang="zh-TW" altLang="zh-TW" sz="14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684932"/>
                  </a:ext>
                </a:extLst>
              </a:tr>
              <a:tr h="304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農業科技創新與產業分析</a:t>
                      </a:r>
                      <a:r>
                        <a:rPr lang="en-US" altLang="zh-TW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遠距授課</a:t>
                      </a:r>
                      <a:r>
                        <a:rPr lang="en-US" altLang="zh-TW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4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645" marR="61645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8/17~8/21</a:t>
                      </a:r>
                      <a:endParaRPr lang="zh-TW" altLang="zh-TW" sz="14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09:30~16:00</a:t>
                      </a:r>
                      <a:endParaRPr lang="zh-TW" altLang="zh-TW" sz="14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1645" marR="6164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94366949"/>
                  </a:ext>
                </a:extLst>
              </a:tr>
            </a:tbl>
          </a:graphicData>
        </a:graphic>
      </p:graphicFrame>
      <p:sp>
        <p:nvSpPr>
          <p:cNvPr id="2" name="雙波浪 1">
            <a:extLst>
              <a:ext uri="{FF2B5EF4-FFF2-40B4-BE49-F238E27FC236}">
                <a16:creationId xmlns:a16="http://schemas.microsoft.com/office/drawing/2014/main" id="{11E20ED4-D03B-4E42-9A2A-AA63C4337E03}"/>
              </a:ext>
            </a:extLst>
          </p:cNvPr>
          <p:cNvSpPr/>
          <p:nvPr/>
        </p:nvSpPr>
        <p:spPr>
          <a:xfrm>
            <a:off x="138220" y="1365661"/>
            <a:ext cx="2088000" cy="445448"/>
          </a:xfrm>
          <a:prstGeom prst="doubleWav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spc="-15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課程科目與辦理日期</a:t>
            </a:r>
          </a:p>
        </p:txBody>
      </p:sp>
      <p:sp>
        <p:nvSpPr>
          <p:cNvPr id="10" name="雙波浪 9">
            <a:extLst>
              <a:ext uri="{FF2B5EF4-FFF2-40B4-BE49-F238E27FC236}">
                <a16:creationId xmlns:a16="http://schemas.microsoft.com/office/drawing/2014/main" id="{CEA964A0-A53A-4E2E-A865-D6922CEEF5F8}"/>
              </a:ext>
            </a:extLst>
          </p:cNvPr>
          <p:cNvSpPr/>
          <p:nvPr/>
        </p:nvSpPr>
        <p:spPr>
          <a:xfrm>
            <a:off x="152967" y="4306763"/>
            <a:ext cx="1116000" cy="445448"/>
          </a:xfrm>
          <a:prstGeom prst="doubleWav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招收對象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7B19C14-2615-4114-B54F-271132D2C5B3}"/>
              </a:ext>
            </a:extLst>
          </p:cNvPr>
          <p:cNvSpPr txBox="1"/>
          <p:nvPr/>
        </p:nvSpPr>
        <p:spPr>
          <a:xfrm>
            <a:off x="136609" y="4771498"/>
            <a:ext cx="6584782" cy="1569660"/>
          </a:xfrm>
          <a:prstGeom prst="rect">
            <a:avLst/>
          </a:prstGeom>
          <a:solidFill>
            <a:srgbClr val="FCECE8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 anchor="ctr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(1)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各公私立大專院校及碩博士生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含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109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年度新生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(2)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歡迎業界人員及學校教師進行部分學習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旁聽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endParaRPr kumimoji="0" lang="en-US" altLang="zh-TW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 註：本校學員修畢後抵免專業選修學分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     校外學員修畢將核發學分證明，可抵免系所學分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課程全部免費</a:t>
            </a:r>
          </a:p>
        </p:txBody>
      </p:sp>
      <p:sp>
        <p:nvSpPr>
          <p:cNvPr id="13" name="雙波浪 12">
            <a:extLst>
              <a:ext uri="{FF2B5EF4-FFF2-40B4-BE49-F238E27FC236}">
                <a16:creationId xmlns:a16="http://schemas.microsoft.com/office/drawing/2014/main" id="{8CD4E07B-C5E0-4E42-B51F-89131E248566}"/>
              </a:ext>
            </a:extLst>
          </p:cNvPr>
          <p:cNvSpPr/>
          <p:nvPr/>
        </p:nvSpPr>
        <p:spPr>
          <a:xfrm>
            <a:off x="152967" y="6449119"/>
            <a:ext cx="1116000" cy="445448"/>
          </a:xfrm>
          <a:prstGeom prst="doubleWav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報名方式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0A2BF362-337F-4737-ABF7-5E2774BD89D0}"/>
              </a:ext>
            </a:extLst>
          </p:cNvPr>
          <p:cNvSpPr txBox="1"/>
          <p:nvPr/>
        </p:nvSpPr>
        <p:spPr>
          <a:xfrm>
            <a:off x="136609" y="6913686"/>
            <a:ext cx="6584782" cy="2031325"/>
          </a:xfrm>
          <a:prstGeom prst="rect">
            <a:avLst/>
          </a:prstGeom>
          <a:solidFill>
            <a:srgbClr val="FCECE8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(1)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掃描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QR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code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，填寫報名資料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 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     </a:t>
            </a:r>
            <a:r>
              <a:rPr lang="en-US" altLang="zh-TW" dirty="0"/>
              <a:t>https://forms.gle/S8zZjEP7EzYioArG9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(2)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本系網頁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：請將報名資料填妥後，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E-mail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或傳真至本系   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 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E-mail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：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juliachien@nkust.edu.tw</a:t>
            </a:r>
          </a:p>
          <a:p>
            <a:pPr lvl="0">
              <a:defRPr/>
            </a:pPr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 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FAX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：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" panose="05000000000000000000" pitchFamily="2" charset="2"/>
              </a:rPr>
              <a:t>(07)3011171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" panose="05000000000000000000" pitchFamily="2" charset="2"/>
              </a:rPr>
              <a:t>(3)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  <a:sym typeface="Wingdings" panose="05000000000000000000" pitchFamily="2" charset="2"/>
              </a:rPr>
              <a:t>通訊報名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：報名資料填妥後寄至高雄市楠梓區海專路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142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號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     國立高雄科技大學 水圈學院 海洋生物技術系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楠梓校區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8BF3080D-5B45-4E63-8D68-777FFDCD0CFD}"/>
              </a:ext>
            </a:extLst>
          </p:cNvPr>
          <p:cNvSpPr txBox="1"/>
          <p:nvPr/>
        </p:nvSpPr>
        <p:spPr>
          <a:xfrm>
            <a:off x="152968" y="8924617"/>
            <a:ext cx="6481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</a:rPr>
              <a:t>指導單位：教育部資訊與科技教育司</a:t>
            </a:r>
            <a:endParaRPr lang="en-US" altLang="zh-TW" b="1" dirty="0">
              <a:solidFill>
                <a:srgbClr val="7030A0"/>
              </a:solidFill>
              <a:latin typeface="華康鋼筆體W2" panose="03000209000000000000" pitchFamily="65" charset="-120"/>
              <a:ea typeface="華康鋼筆體W2" panose="03000209000000000000" pitchFamily="65" charset="-120"/>
            </a:endParaRPr>
          </a:p>
          <a:p>
            <a:pPr>
              <a:defRPr/>
            </a:pPr>
            <a:r>
              <a:rPr lang="zh-TW" altLang="en-US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</a:rPr>
              <a:t>主辦單位：國立高雄科技大學</a:t>
            </a:r>
            <a:r>
              <a:rPr lang="en-US" altLang="zh-TW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</a:rPr>
              <a:t>(</a:t>
            </a:r>
            <a:r>
              <a:rPr lang="zh-TW" altLang="en-US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</a:rPr>
              <a:t>楠梓校區</a:t>
            </a:r>
            <a:r>
              <a:rPr lang="en-US" altLang="zh-TW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</a:rPr>
              <a:t>)</a:t>
            </a:r>
            <a:r>
              <a:rPr lang="zh-TW" altLang="en-US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</a:rPr>
              <a:t>海洋生物技術系</a:t>
            </a:r>
            <a:r>
              <a:rPr lang="en-US" altLang="zh-TW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</a:rPr>
              <a:t>(</a:t>
            </a:r>
            <a:r>
              <a:rPr lang="zh-TW" altLang="en-US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</a:rPr>
              <a:t>所</a:t>
            </a:r>
            <a:r>
              <a:rPr lang="en-US" altLang="zh-TW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</a:rPr>
              <a:t>)</a:t>
            </a:r>
          </a:p>
          <a:p>
            <a:pPr>
              <a:defRPr/>
            </a:pPr>
            <a:r>
              <a:rPr lang="zh-TW" altLang="en-US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</a:rPr>
              <a:t>聯絡方式：</a:t>
            </a:r>
            <a:r>
              <a:rPr lang="en-US" altLang="zh-TW" dirty="0">
                <a:solidFill>
                  <a:srgbClr val="7030A0"/>
                </a:solidFill>
                <a:latin typeface="Arial" panose="020B0604020202020204" pitchFamily="34" charset="0"/>
                <a:ea typeface="華康鋼筆體W2" panose="03000209000000000000" pitchFamily="65" charset="-120"/>
                <a:cs typeface="Arial" panose="020B0604020202020204" pitchFamily="34" charset="0"/>
              </a:rPr>
              <a:t>TEL</a:t>
            </a:r>
            <a:r>
              <a:rPr lang="en-US" altLang="zh-TW" dirty="0">
                <a:solidFill>
                  <a:srgbClr val="7030A0"/>
                </a:solidFill>
                <a:latin typeface="Arial" panose="020B0604020202020204" pitchFamily="34" charset="0"/>
                <a:ea typeface="華康鋼筆體W2" panose="03000209000000000000" pitchFamily="65" charset="-120"/>
                <a:cs typeface="Arial" panose="020B0604020202020204" pitchFamily="34" charset="0"/>
                <a:sym typeface="Wingdings" panose="05000000000000000000" pitchFamily="2" charset="2"/>
              </a:rPr>
              <a:t>(07)3617141</a:t>
            </a:r>
            <a:r>
              <a:rPr lang="zh-TW" altLang="en-US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  <a:sym typeface="Wingdings" panose="05000000000000000000" pitchFamily="2" charset="2"/>
              </a:rPr>
              <a:t>轉</a:t>
            </a:r>
            <a:r>
              <a:rPr lang="en-US" altLang="zh-TW" dirty="0">
                <a:solidFill>
                  <a:srgbClr val="7030A0"/>
                </a:solidFill>
                <a:latin typeface="Arial" panose="020B0604020202020204" pitchFamily="34" charset="0"/>
                <a:ea typeface="華康鋼筆體W2" panose="03000209000000000000" pitchFamily="65" charset="-120"/>
                <a:cs typeface="Arial" panose="020B0604020202020204" pitchFamily="34" charset="0"/>
                <a:sym typeface="Wingdings" panose="05000000000000000000" pitchFamily="2" charset="2"/>
              </a:rPr>
              <a:t>23804</a:t>
            </a:r>
            <a:r>
              <a:rPr lang="en-US" altLang="zh-TW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  <a:sym typeface="Wingdings" panose="05000000000000000000" pitchFamily="2" charset="2"/>
              </a:rPr>
              <a:t>簡小姐</a:t>
            </a:r>
            <a:r>
              <a:rPr lang="en-US" altLang="zh-TW" b="1" dirty="0">
                <a:solidFill>
                  <a:srgbClr val="7030A0"/>
                </a:solidFill>
                <a:latin typeface="華康鋼筆體W2" panose="03000209000000000000" pitchFamily="65" charset="-120"/>
                <a:ea typeface="華康鋼筆體W2" panose="03000209000000000000" pitchFamily="65" charset="-120"/>
                <a:sym typeface="Wingdings" panose="05000000000000000000" pitchFamily="2" charset="2"/>
              </a:rPr>
              <a:t>)</a:t>
            </a:r>
            <a:endParaRPr lang="zh-TW" altLang="en-US" b="1" dirty="0">
              <a:solidFill>
                <a:srgbClr val="7030A0"/>
              </a:solidFill>
              <a:latin typeface="華康鋼筆體W2" panose="03000209000000000000" pitchFamily="65" charset="-120"/>
              <a:ea typeface="華康鋼筆體W2" panose="03000209000000000000" pitchFamily="65" charset="-120"/>
            </a:endParaRPr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C7DA4CA3-0643-4CF1-B52A-1CFAC42BBADD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1" t="8792" r="8026" b="8701"/>
          <a:stretch/>
        </p:blipFill>
        <p:spPr bwMode="auto">
          <a:xfrm>
            <a:off x="5216952" y="6144926"/>
            <a:ext cx="1306195" cy="1295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879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321</Words>
  <Application>Microsoft Office PowerPoint</Application>
  <PresentationFormat>A4 紙張 (210x297 公釐)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華康鋼筆體W2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30</cp:revision>
  <cp:lastPrinted>2020-04-28T08:01:30Z</cp:lastPrinted>
  <dcterms:created xsi:type="dcterms:W3CDTF">2020-03-26T09:17:59Z</dcterms:created>
  <dcterms:modified xsi:type="dcterms:W3CDTF">2020-05-12T08:14:39Z</dcterms:modified>
</cp:coreProperties>
</file>